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0" r:id="rId3"/>
    <p:sldId id="318" r:id="rId4"/>
    <p:sldId id="317" r:id="rId5"/>
    <p:sldId id="342" r:id="rId6"/>
    <p:sldId id="352" r:id="rId7"/>
    <p:sldId id="353" r:id="rId8"/>
    <p:sldId id="354" r:id="rId9"/>
    <p:sldId id="355" r:id="rId10"/>
    <p:sldId id="356" r:id="rId11"/>
    <p:sldId id="344" r:id="rId12"/>
    <p:sldId id="357" r:id="rId13"/>
    <p:sldId id="347" r:id="rId14"/>
    <p:sldId id="358" r:id="rId15"/>
    <p:sldId id="348" r:id="rId16"/>
    <p:sldId id="351" r:id="rId17"/>
    <p:sldId id="349" r:id="rId18"/>
    <p:sldId id="359" r:id="rId19"/>
    <p:sldId id="319" r:id="rId20"/>
    <p:sldId id="361" r:id="rId21"/>
    <p:sldId id="320" r:id="rId22"/>
    <p:sldId id="321" r:id="rId23"/>
    <p:sldId id="322" r:id="rId24"/>
    <p:sldId id="323" r:id="rId25"/>
    <p:sldId id="324" r:id="rId26"/>
    <p:sldId id="362" r:id="rId27"/>
    <p:sldId id="332" r:id="rId28"/>
    <p:sldId id="360" r:id="rId29"/>
  </p:sldIdLst>
  <p:sldSz cx="10080625" cy="7559675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8" charset="0"/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3F4EB"/>
    <a:srgbClr val="FAFAFA"/>
    <a:srgbClr val="6699FF"/>
    <a:srgbClr val="0099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412" y="-70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  <a:cs typeface="Arial Unicode M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19793243-8864-410F-B89A-6DFDFD43B4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83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</a:pPr>
            <a:fld id="{C95B6D06-A7FC-4783-AB6F-ED2BD6A598C2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</a:pPr>
              <a:t>11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14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F40C8577-1565-438A-86E7-6063CF75EEF9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19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F40C8577-1565-438A-86E7-6063CF75EEF9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8B854B93-B6A1-4613-A05C-598B910272EE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8B854B93-B6A1-4613-A05C-598B910272EE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22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28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A8B08A64-C047-4B1F-9BBA-C309D65656D1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5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7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fld id="{33A7CD68-5E9C-4556-BA41-DC9D46CAB1A6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>
                <a:defRPr/>
              </a:pPr>
              <a:t>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 txBox="1">
            <a:spLocks noGrp="1" noChangeArrowheads="1"/>
          </p:cNvSpPr>
          <p:nvPr/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lIns="0" tIns="0" rIns="0" bIns="0" anchor="b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 eaLnBrk="1">
              <a:lnSpc>
                <a:spcPct val="95000"/>
              </a:lnSpc>
              <a:defRPr/>
            </a:pPr>
            <a:fld id="{D20BBEA0-F706-46C5-AA59-222A57BF253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algn="r" eaLnBrk="1">
                <a:lnSpc>
                  <a:spcPct val="95000"/>
                </a:lnSpc>
                <a:defRPr/>
              </a:pPr>
              <a:t>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3313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33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Font typeface="Times New Roman" charset="0"/>
              <a:buNone/>
              <a:defRPr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4EFF9-5EEE-4A31-A650-76BE07A7FF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0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CD7C8F-BAD8-49F3-BD72-5AE2433510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89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64547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64547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28BA2-AEE5-4E70-AE7E-C69AD22971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09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238" y="301625"/>
            <a:ext cx="9069387" cy="1260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58EED0-7071-4DED-B277-8686E6EBF2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50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780424-5591-4D0F-81E6-54F2B33420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8E7C1-AA04-4A7B-82BA-6C467CC6AC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23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9287" cy="49879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8BF64-F5E0-41AB-A6E6-C12B0B345A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05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01348-CBE6-4CD4-BE71-6901C43DA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4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CA924-CBF5-43C8-9BCC-F1972430CF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13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2F333DD-FFB4-4F30-95EB-4ECC337E24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74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FBEE3B-6E2F-4881-B9E0-9EA2D0051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291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548DC0-41B7-4199-A741-6DA49FA6DB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301625"/>
            <a:ext cx="9069387" cy="126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9387" cy="498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5000"/>
              </a:lnSpc>
              <a:buFont typeface="Times New Roman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6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</a:tabLst>
              <a:defRPr sz="1400" smtClean="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BFF82BC-10A6-40A0-AEF0-4DF98D9E5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2pPr>
      <a:lvl3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3pPr>
      <a:lvl4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4pPr>
      <a:lvl5pPr algn="ctr" defTabSz="449263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5pPr>
      <a:lvl6pPr marL="25146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6pPr>
      <a:lvl7pPr marL="29718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7pPr>
      <a:lvl8pPr marL="34290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8pPr>
      <a:lvl9pPr marL="3886200" indent="-228600" algn="ctr" defTabSz="449263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Arial Unicode MS" charset="0"/>
        </a:defRPr>
      </a:lvl9pPr>
    </p:titleStyle>
    <p:bodyStyle>
      <a:lvl1pPr marL="342900" indent="-342900" algn="l" defTabSz="449263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8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8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8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49263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m_smalle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1.my/klmug/11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r1.my/klmug/11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875462"/>
            <a:ext cx="10080625" cy="64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PRESENTED BY - </a:t>
            </a:r>
            <a:r>
              <a:rPr lang="en-US" sz="1800" b="1" dirty="0" smtClean="0">
                <a:solidFill>
                  <a:srgbClr val="0066FF"/>
                </a:solidFill>
                <a:hlinkClick r:id="rId3"/>
              </a:rPr>
              <a:t>@m_smalley</a:t>
            </a:r>
            <a:endParaRPr lang="en-US" sz="1800" b="1" dirty="0" smtClean="0">
              <a:solidFill>
                <a:srgbClr val="0066FF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611485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JSON</a:t>
            </a:r>
          </a:p>
          <a:p>
            <a:pPr algn="ctr" eaLnBrk="1">
              <a:defRPr/>
            </a:pPr>
            <a:r>
              <a:rPr lang="en-US" sz="5200" b="1" dirty="0" smtClean="0">
                <a:solidFill>
                  <a:srgbClr val="808080"/>
                </a:solidFill>
              </a:rPr>
              <a:t>( and the argonauts )</a:t>
            </a: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3851845"/>
            <a:ext cx="10080626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INTERACTIVE 3D VERSION WITH FRILLY BITS AND SOURCE</a:t>
            </a: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2800" b="1" dirty="0" smtClean="0">
                <a:solidFill>
                  <a:srgbClr val="0066FF"/>
                </a:solidFill>
                <a:hlinkClick r:id="rId4"/>
              </a:rPr>
              <a:t>http://r1.my/klmug/11/</a:t>
            </a:r>
            <a:endParaRPr lang="en-US" sz="2800" b="1" dirty="0" smtClean="0">
              <a:solidFill>
                <a:srgbClr val="0066FF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1300" b="1" smtClean="0">
                <a:solidFill>
                  <a:srgbClr val="808080"/>
                </a:solidFill>
              </a:rPr>
              <a:t>WARNING ::</a:t>
            </a:r>
            <a:r>
              <a:rPr lang="en-US" sz="1300" smtClean="0">
                <a:solidFill>
                  <a:srgbClr val="808080"/>
                </a:solidFill>
              </a:rPr>
              <a:t> </a:t>
            </a:r>
            <a:r>
              <a:rPr lang="en-US" sz="1300" dirty="0" smtClean="0">
                <a:solidFill>
                  <a:srgbClr val="808080"/>
                </a:solidFill>
              </a:rPr>
              <a:t>Some Assembly Required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2011</a:t>
            </a:r>
            <a:endParaRPr lang="en-US" sz="8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MongoDB :: Day 01 --</a:t>
            </a:r>
            <a:endParaRPr lang="en-US" sz="4500" b="1" dirty="0" smtClean="0">
              <a:solidFill>
                <a:srgbClr val="808080"/>
              </a:solidFill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LAZY WINDOWS WEB-DESIGNER WITH NO KNOWLEDGE OF TERMINAL</a:t>
            </a: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986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3963" y="-900683"/>
            <a:ext cx="11449051" cy="9078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47" name="Rectangle 3"/>
          <p:cNvSpPr>
            <a:spLocks noChangeArrowheads="1"/>
          </p:cNvSpPr>
          <p:nvPr/>
        </p:nvSpPr>
        <p:spPr bwMode="auto">
          <a:xfrm>
            <a:off x="-2305050" y="6227763"/>
            <a:ext cx="15049500" cy="1368425"/>
          </a:xfrm>
          <a:prstGeom prst="rect">
            <a:avLst/>
          </a:prstGeom>
          <a:gradFill rotWithShape="1">
            <a:gsLst>
              <a:gs pos="0">
                <a:srgbClr val="00B8FF">
                  <a:alpha val="55000"/>
                </a:srgbClr>
              </a:gs>
              <a:gs pos="100000">
                <a:srgbClr val="00B8FF">
                  <a:gamma/>
                  <a:shade val="46275"/>
                  <a:invGamma/>
                </a:srgbClr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6370638"/>
            <a:ext cx="1008062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/>
            <a:r>
              <a:rPr lang="en-US" sz="3600" b="1" dirty="0">
                <a:solidFill>
                  <a:schemeClr val="bg1"/>
                </a:solidFill>
              </a:rPr>
              <a:t>IT’S LIGHTENING FAST !!!</a:t>
            </a:r>
          </a:p>
          <a:p>
            <a:pPr algn="ctr" eaLnBrk="1"/>
            <a:r>
              <a:rPr lang="en-US" dirty="0">
                <a:solidFill>
                  <a:schemeClr val="bg1"/>
                </a:solidFill>
              </a:rPr>
              <a:t>Some say 6,000 times faster than </a:t>
            </a:r>
            <a:r>
              <a:rPr lang="en-US" dirty="0" smtClean="0">
                <a:solidFill>
                  <a:schemeClr val="bg1"/>
                </a:solidFill>
              </a:rPr>
              <a:t>MySQL</a:t>
            </a:r>
            <a:endParaRPr lang="en-US" dirty="0">
              <a:solidFill>
                <a:schemeClr val="bg1"/>
              </a:solidFill>
            </a:endParaRPr>
          </a:p>
          <a:p>
            <a:pPr algn="ctr" eaLnBrk="1"/>
            <a:endParaRPr 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3602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2011</a:t>
            </a:r>
            <a:endParaRPr lang="en-US" sz="8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MongoDB :: Day 02 --</a:t>
            </a:r>
            <a:endParaRPr lang="en-US" sz="4500" b="1" dirty="0" smtClean="0">
              <a:solidFill>
                <a:srgbClr val="808080"/>
              </a:solidFill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DISGRUNTLED BACKPRESS USER</a:t>
            </a: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2883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MongoPress 0.2 :: </a:t>
            </a:r>
            <a:r>
              <a:rPr lang="en-US" sz="3600" dirty="0" smtClean="0">
                <a:solidFill>
                  <a:schemeClr val="bg1"/>
                </a:solidFill>
              </a:rPr>
              <a:t>(Before Bootstrap)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288" y="1587995"/>
            <a:ext cx="10819987" cy="521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2937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2011</a:t>
            </a:r>
            <a:endParaRPr lang="en-US" sz="8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MongoDB :: Day 367 (</a:t>
            </a:r>
            <a:r>
              <a:rPr lang="en-US" sz="4500" b="1" dirty="0" err="1" smtClean="0">
                <a:solidFill>
                  <a:srgbClr val="808080"/>
                </a:solidFill>
              </a:rPr>
              <a:t>ish</a:t>
            </a:r>
            <a:r>
              <a:rPr lang="en-US" sz="4500" b="1" dirty="0" smtClean="0">
                <a:solidFill>
                  <a:srgbClr val="808080"/>
                </a:solidFill>
              </a:rPr>
              <a:t>) --</a:t>
            </a:r>
            <a:endParaRPr lang="en-US" sz="4500" b="1" dirty="0" smtClean="0">
              <a:solidFill>
                <a:srgbClr val="808080"/>
              </a:solidFill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NO UPDATES IN A YEAR</a:t>
            </a: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61225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6312" y="899517"/>
            <a:ext cx="11037888" cy="908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MongoPress 0.3 :: </a:t>
            </a:r>
            <a:r>
              <a:rPr lang="en-US" sz="3600" dirty="0" smtClean="0">
                <a:solidFill>
                  <a:schemeClr val="bg1"/>
                </a:solidFill>
              </a:rPr>
              <a:t>(Bootstrap + MongoBase)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826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2012 – Self Discovery :: R1 :: Foundations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5124" name="Picture 4" descr="C:\xampp\htdocs\_SRC\r1\MONGOBASE\HTML\retro\images\base-tease-bi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64" y="1193551"/>
            <a:ext cx="4946650" cy="676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72560" y="6627782"/>
            <a:ext cx="760144" cy="464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.org</a:t>
            </a:r>
            <a:endParaRPr lang="en-MY" sz="2600" dirty="0"/>
          </a:p>
        </p:txBody>
      </p:sp>
    </p:spTree>
    <p:extLst>
      <p:ext uri="{BB962C8B-B14F-4D97-AF65-F5344CB8AC3E}">
        <p14:creationId xmlns:p14="http://schemas.microsoft.com/office/powerpoint/2010/main" val="27644645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LOTS OF JSON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3075" name="Picture 3" descr="D:\PRESENTATION_MATERIAL\JSON\JSON_WEB_01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0" y="1321945"/>
            <a:ext cx="7688558" cy="59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8826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LOTS OF JSON</a:t>
            </a:r>
            <a:endParaRPr lang="en-US" sz="36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pic>
        <p:nvPicPr>
          <p:cNvPr id="4098" name="Picture 2" descr="D:\PRESENTATION_MATERIAL\JSON\JSON_WEB_02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80" y="1321945"/>
            <a:ext cx="7688558" cy="591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2513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835993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smtClean="0">
                <a:solidFill>
                  <a:srgbClr val="808080"/>
                </a:solidFill>
              </a:rPr>
              <a:t>1974</a:t>
            </a:r>
          </a:p>
          <a:p>
            <a:pPr algn="ctr" eaLnBrk="1">
              <a:defRPr/>
            </a:pPr>
            <a:endParaRPr lang="en-US" sz="1800" b="1" smtClean="0">
              <a:solidFill>
                <a:srgbClr val="808080"/>
              </a:solidFill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76263" y="3277443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smtClean="0">
                <a:solidFill>
                  <a:srgbClr val="808080"/>
                </a:solidFill>
              </a:rPr>
              <a:t>RELATIONAL DATABASES</a:t>
            </a:r>
            <a:endParaRPr lang="en-US" sz="1800" b="1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smtClean="0">
              <a:solidFill>
                <a:srgbClr val="808080"/>
              </a:solidFill>
            </a:endParaRPr>
          </a:p>
        </p:txBody>
      </p:sp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503238" y="4428404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dirty="0" smtClean="0">
                <a:solidFill>
                  <a:srgbClr val="808080"/>
                </a:solidFill>
              </a:rPr>
              <a:t>1989</a:t>
            </a: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576263" y="5796433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dirty="0" smtClean="0">
                <a:solidFill>
                  <a:srgbClr val="808080"/>
                </a:solidFill>
              </a:rPr>
              <a:t>WORLD WIDE </a:t>
            </a:r>
            <a:r>
              <a:rPr lang="en-US" sz="2200" b="1" dirty="0" smtClean="0">
                <a:solidFill>
                  <a:srgbClr val="808080"/>
                </a:solidFill>
              </a:rPr>
              <a:t>WEB</a:t>
            </a:r>
            <a:endParaRPr lang="en-US" sz="2200" b="1" dirty="0" smtClean="0">
              <a:solidFill>
                <a:srgbClr val="808080"/>
              </a:solidFill>
            </a:endParaRP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-2304332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718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IMPORTANT DATES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5128" name="Line 13"/>
          <p:cNvSpPr>
            <a:spLocks noChangeShapeType="1"/>
          </p:cNvSpPr>
          <p:nvPr/>
        </p:nvSpPr>
        <p:spPr bwMode="auto">
          <a:xfrm>
            <a:off x="360363" y="3997026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5129" name="Line 14"/>
          <p:cNvSpPr>
            <a:spLocks noChangeShapeType="1"/>
          </p:cNvSpPr>
          <p:nvPr/>
        </p:nvSpPr>
        <p:spPr bwMode="auto">
          <a:xfrm>
            <a:off x="360363" y="4068463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13650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PRESENTATION_MATERIAL\JSON\321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10080625" cy="1008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NOT THIS JASON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1835621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dirty="0" smtClean="0">
                <a:solidFill>
                  <a:srgbClr val="808080"/>
                </a:solidFill>
              </a:rPr>
              <a:t>2002</a:t>
            </a:r>
            <a:endParaRPr lang="en-US" sz="96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576263" y="3277071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dirty="0" smtClean="0">
                <a:solidFill>
                  <a:srgbClr val="808080"/>
                </a:solidFill>
              </a:rPr>
              <a:t>JSON.org</a:t>
            </a:r>
            <a:endParaRPr lang="en-US" sz="1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3" name="Text Box 1"/>
          <p:cNvSpPr txBox="1">
            <a:spLocks noChangeArrowheads="1"/>
          </p:cNvSpPr>
          <p:nvPr/>
        </p:nvSpPr>
        <p:spPr bwMode="auto">
          <a:xfrm>
            <a:off x="503238" y="4428032"/>
            <a:ext cx="9070975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9600" b="1" dirty="0" smtClean="0">
                <a:solidFill>
                  <a:srgbClr val="808080"/>
                </a:solidFill>
              </a:rPr>
              <a:t>2009</a:t>
            </a:r>
            <a:endParaRPr lang="en-US" sz="96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rgbClr val="808080"/>
              </a:solidFill>
            </a:endParaRPr>
          </a:p>
        </p:txBody>
      </p:sp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576263" y="5868441"/>
            <a:ext cx="907097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2200" b="1" dirty="0" smtClean="0">
                <a:solidFill>
                  <a:srgbClr val="808080"/>
                </a:solidFill>
              </a:rPr>
              <a:t>MongoDB.org</a:t>
            </a: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</p:txBody>
      </p:sp>
      <p:sp>
        <p:nvSpPr>
          <p:cNvPr id="5126" name="Rectangle 8"/>
          <p:cNvSpPr>
            <a:spLocks noChangeArrowheads="1"/>
          </p:cNvSpPr>
          <p:nvPr/>
        </p:nvSpPr>
        <p:spPr bwMode="auto">
          <a:xfrm>
            <a:off x="-2304332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718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IMPORTANT DATES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5128" name="Line 13"/>
          <p:cNvSpPr>
            <a:spLocks noChangeShapeType="1"/>
          </p:cNvSpPr>
          <p:nvPr/>
        </p:nvSpPr>
        <p:spPr bwMode="auto">
          <a:xfrm>
            <a:off x="360363" y="3996654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  <p:sp>
        <p:nvSpPr>
          <p:cNvPr id="5129" name="Line 14"/>
          <p:cNvSpPr>
            <a:spLocks noChangeShapeType="1"/>
          </p:cNvSpPr>
          <p:nvPr/>
        </p:nvSpPr>
        <p:spPr bwMode="auto">
          <a:xfrm>
            <a:off x="360363" y="4068091"/>
            <a:ext cx="9361487" cy="0"/>
          </a:xfrm>
          <a:prstGeom prst="line">
            <a:avLst/>
          </a:prstGeom>
          <a:noFill/>
          <a:ln w="12700">
            <a:solidFill>
              <a:srgbClr val="808080"/>
            </a:solidFill>
            <a:prstDash val="sysDot"/>
            <a:round/>
            <a:headEnd type="oval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50944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1259557"/>
            <a:ext cx="1008062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6600" b="1" dirty="0"/>
              <a:t>JSON</a:t>
            </a:r>
            <a:r>
              <a:rPr lang="en-US" sz="2200" b="1" dirty="0"/>
              <a:t> </a:t>
            </a:r>
            <a:r>
              <a:rPr lang="en-US" sz="2200" dirty="0" smtClean="0"/>
              <a:t>( j </a:t>
            </a:r>
            <a:r>
              <a:rPr lang="en-US" sz="2200" dirty="0" smtClean="0"/>
              <a:t>for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)</a:t>
            </a:r>
            <a:endParaRPr lang="en-US" sz="2200" dirty="0" smtClean="0"/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JSONP</a:t>
            </a:r>
            <a:r>
              <a:rPr lang="en-US" sz="2200" b="1" dirty="0" smtClean="0"/>
              <a:t> </a:t>
            </a:r>
            <a:r>
              <a:rPr lang="en-US" sz="2200" dirty="0" smtClean="0"/>
              <a:t>( p </a:t>
            </a:r>
            <a:r>
              <a:rPr lang="en-US" sz="2200" dirty="0" smtClean="0"/>
              <a:t>for </a:t>
            </a:r>
            <a:r>
              <a:rPr lang="en-US" sz="2200" dirty="0" smtClean="0"/>
              <a:t>padding )</a:t>
            </a:r>
            <a:endParaRPr lang="en-US" sz="2200" dirty="0" smtClean="0"/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BSON</a:t>
            </a:r>
            <a:r>
              <a:rPr lang="en-US" sz="2200" b="1" dirty="0" smtClean="0"/>
              <a:t> </a:t>
            </a:r>
            <a:r>
              <a:rPr lang="en-US" sz="2200" dirty="0" smtClean="0"/>
              <a:t>( b </a:t>
            </a:r>
            <a:r>
              <a:rPr lang="en-US" sz="2200" dirty="0" smtClean="0"/>
              <a:t>for </a:t>
            </a:r>
            <a:r>
              <a:rPr lang="en-US" sz="2200" dirty="0" smtClean="0"/>
              <a:t>binary )</a:t>
            </a:r>
            <a:endParaRPr lang="en-US" sz="2200" dirty="0" smtClean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THE BIG THREE ONs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427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1655936" y="2267669"/>
            <a:ext cx="6408712" cy="252028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0" y="1259557"/>
            <a:ext cx="10080625" cy="575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6600" b="1" dirty="0" smtClean="0"/>
              <a:t>JSON</a:t>
            </a:r>
            <a:r>
              <a:rPr lang="en-US" sz="2200" dirty="0" smtClean="0"/>
              <a:t> </a:t>
            </a:r>
            <a:r>
              <a:rPr lang="en-US" sz="2200" dirty="0" smtClean="0"/>
              <a:t>( j </a:t>
            </a:r>
            <a:r>
              <a:rPr lang="en-US" sz="2200" dirty="0" smtClean="0"/>
              <a:t>for </a:t>
            </a:r>
            <a:r>
              <a:rPr lang="en-US" sz="2200" dirty="0" err="1" smtClean="0"/>
              <a:t>javascript</a:t>
            </a:r>
            <a:r>
              <a:rPr lang="en-US" sz="2200" dirty="0" smtClean="0"/>
              <a:t> )</a:t>
            </a:r>
            <a:endParaRPr lang="en-US" sz="2200" dirty="0" smtClean="0"/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JSONP</a:t>
            </a:r>
            <a:r>
              <a:rPr lang="en-US" sz="2200" dirty="0" smtClean="0"/>
              <a:t> </a:t>
            </a:r>
            <a:r>
              <a:rPr lang="en-US" sz="2200" dirty="0" smtClean="0"/>
              <a:t>( p </a:t>
            </a:r>
            <a:r>
              <a:rPr lang="en-US" sz="2200" dirty="0" smtClean="0"/>
              <a:t>for </a:t>
            </a:r>
            <a:r>
              <a:rPr lang="en-US" sz="2200" dirty="0" smtClean="0"/>
              <a:t>padding )</a:t>
            </a:r>
            <a:endParaRPr lang="en-US" sz="2200" dirty="0" smtClean="0"/>
          </a:p>
          <a:p>
            <a:pPr algn="ctr" eaLnBrk="1">
              <a:defRPr/>
            </a:pPr>
            <a:endParaRPr lang="en-US" sz="22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6600" b="1" dirty="0" smtClean="0"/>
              <a:t>BSON</a:t>
            </a:r>
            <a:r>
              <a:rPr lang="en-US" sz="2200" dirty="0" smtClean="0"/>
              <a:t> </a:t>
            </a:r>
            <a:r>
              <a:rPr lang="en-US" sz="2200" dirty="0" smtClean="0"/>
              <a:t>( b </a:t>
            </a:r>
            <a:r>
              <a:rPr lang="en-US" sz="2200" dirty="0" smtClean="0"/>
              <a:t>for </a:t>
            </a:r>
            <a:r>
              <a:rPr lang="en-US" sz="2200" dirty="0" smtClean="0"/>
              <a:t>binary )</a:t>
            </a:r>
            <a:endParaRPr lang="en-US" sz="2200" dirty="0" smtClean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6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THE BIG THREE ONs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28144" y="1259557"/>
            <a:ext cx="29674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Supported by jQuery / PHP</a:t>
            </a:r>
            <a:endParaRPr lang="en-MY" dirty="0"/>
          </a:p>
        </p:txBody>
      </p:sp>
      <p:sp>
        <p:nvSpPr>
          <p:cNvPr id="4" name="Down Arrow 3"/>
          <p:cNvSpPr/>
          <p:nvPr/>
        </p:nvSpPr>
        <p:spPr bwMode="auto">
          <a:xfrm>
            <a:off x="4840071" y="1691605"/>
            <a:ext cx="359408" cy="432048"/>
          </a:xfrm>
          <a:prstGeom prst="downArrow">
            <a:avLst/>
          </a:prstGeom>
          <a:solidFill>
            <a:schemeClr val="bg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7899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080368" y="3419797"/>
            <a:ext cx="12961440" cy="35283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83928" y="3960439"/>
            <a:ext cx="7397704" cy="255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title: “Hello JSON World”,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 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published: 1352229385,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slug: “hello-world”,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content: “&lt;p&gt;JSON has 6 data-types&lt;/p&gt;”,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tags: [“categories”,”test”,”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etc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”],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comments: 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  { u: ”Jason”, c: “Thanks for sharing” }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]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]</a:t>
            </a:r>
            <a:endParaRPr lang="en-US" sz="1800" b="1" dirty="0" smtClean="0">
              <a:solidFill>
                <a:srgbClr val="808080"/>
              </a:solidFill>
              <a:latin typeface="Courier Final Draft" pitchFamily="49" charset="0"/>
            </a:endParaRPr>
          </a:p>
        </p:txBody>
      </p:sp>
      <p:pic>
        <p:nvPicPr>
          <p:cNvPr id="3074" name="Picture 2" descr="D:\PRESENTATION_MATERIAL\JSON\4fc90e904cdcabe20a0003d2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84316"/>
            <a:ext cx="3888184" cy="267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8074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080368" y="3419797"/>
            <a:ext cx="12961440" cy="35283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31040" y="3960439"/>
            <a:ext cx="7397704" cy="255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callback_function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([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title: “Hello JSONP 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published</a:t>
            </a: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: 1352229385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slug: “hello-world”,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content: “&lt;p&gt;JSONP is padded with a function&lt;/p&gt;”,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tags: [“categories”,”test”,”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etc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”],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comments: 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  { u: ”Jason”, c: “Thanks for sharing” }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]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])</a:t>
            </a:r>
          </a:p>
        </p:txBody>
      </p:sp>
      <p:pic>
        <p:nvPicPr>
          <p:cNvPr id="4098" name="Picture 2" descr="D:\PRESENTATION_MATERIAL\JSON\json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84145"/>
            <a:ext cx="3888432" cy="267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6034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-1080368" y="3419797"/>
            <a:ext cx="12961440" cy="3528392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1511920" y="3923853"/>
            <a:ext cx="7397704" cy="2555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[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 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“_id”: 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ObjectId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(“50994e2e9bd64215053f7b22”),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“title”: “Hello BSON World”,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 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“published”: 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ISODate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(“2008-02-03T00:00-00Z”),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“slug”: “hello-world”,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“content”: “&lt;p&gt;BSON has 11 data-types&lt;/p&gt;”,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“tags”: [“categories”,”test”,”</a:t>
            </a:r>
            <a:r>
              <a:rPr lang="en-US" sz="1800" b="1" dirty="0" err="1" smtClean="0">
                <a:solidFill>
                  <a:srgbClr val="808080"/>
                </a:solidFill>
                <a:latin typeface="Courier Final Draft" pitchFamily="49" charset="0"/>
              </a:rPr>
              <a:t>etc</a:t>
            </a: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”],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“comments”: [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  { “u”: ”Jason”, “c”: “Including JS Code! :-)” }</a:t>
            </a:r>
          </a:p>
          <a:p>
            <a:pPr eaLnBrk="1">
              <a:defRPr/>
            </a:pPr>
            <a:r>
              <a:rPr lang="en-US" sz="1800" b="1" dirty="0" smtClean="0">
                <a:solidFill>
                  <a:srgbClr val="808080"/>
                </a:solidFill>
                <a:latin typeface="Courier Final Draft" pitchFamily="49" charset="0"/>
              </a:rPr>
              <a:t>  ]</a:t>
            </a:r>
          </a:p>
          <a:p>
            <a:pPr eaLnBrk="1">
              <a:defRPr/>
            </a:pPr>
            <a:r>
              <a:rPr lang="en-US" sz="1800" b="1" dirty="0">
                <a:solidFill>
                  <a:srgbClr val="808080"/>
                </a:solidFill>
                <a:latin typeface="Courier Final Draft" pitchFamily="49" charset="0"/>
              </a:rPr>
              <a:t>]</a:t>
            </a:r>
            <a:endParaRPr lang="en-US" sz="1800" b="1" dirty="0" smtClean="0">
              <a:solidFill>
                <a:srgbClr val="808080"/>
              </a:solidFill>
              <a:latin typeface="Courier Final Draft" pitchFamily="49" charset="0"/>
            </a:endParaRPr>
          </a:p>
        </p:txBody>
      </p:sp>
      <p:pic>
        <p:nvPicPr>
          <p:cNvPr id="5122" name="Picture 2" descr="D:\PRESENTATION_MATERIAL\JSON\bs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104" y="395461"/>
            <a:ext cx="3871987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85596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8" y="827509"/>
            <a:ext cx="9679608" cy="6580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661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JSON </a:t>
            </a:r>
            <a:r>
              <a:rPr lang="en-US" sz="3600" b="1" dirty="0" err="1" smtClean="0">
                <a:solidFill>
                  <a:schemeClr val="bg1"/>
                </a:solidFill>
              </a:rPr>
              <a:t>Vs</a:t>
            </a:r>
            <a:r>
              <a:rPr lang="en-US" sz="3600" b="1" dirty="0" smtClean="0">
                <a:solidFill>
                  <a:schemeClr val="bg1"/>
                </a:solidFill>
              </a:rPr>
              <a:t> BSON</a:t>
            </a:r>
            <a:endParaRPr lang="en-US" sz="3600" b="1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35427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256" y="-36587"/>
            <a:ext cx="10245408" cy="8062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-1080368" y="6228109"/>
            <a:ext cx="12961440" cy="7200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6372125"/>
            <a:ext cx="9038116" cy="493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 smtClean="0"/>
              <a:t>SOURCE CODE AVAILABLE – </a:t>
            </a:r>
            <a:r>
              <a:rPr lang="en-US" sz="2800" b="1" dirty="0" smtClean="0">
                <a:hlinkClick r:id="rId4"/>
              </a:rPr>
              <a:t>http://r1.my/klmug/11/</a:t>
            </a:r>
            <a:endParaRPr lang="en-MY" sz="2800" b="1" dirty="0"/>
          </a:p>
        </p:txBody>
      </p:sp>
    </p:spTree>
    <p:extLst>
      <p:ext uri="{BB962C8B-B14F-4D97-AF65-F5344CB8AC3E}">
        <p14:creationId xmlns:p14="http://schemas.microsoft.com/office/powerpoint/2010/main" val="3889219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PRESENTATION_MATERIAL\cak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3801" y="-2700883"/>
            <a:ext cx="11088689" cy="1106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280766" y="6372125"/>
            <a:ext cx="15049500" cy="1505269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6875357"/>
            <a:ext cx="10080625" cy="1080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300" b="1" dirty="0" smtClean="0">
                <a:solidFill>
                  <a:schemeClr val="bg1"/>
                </a:solidFill>
              </a:rPr>
              <a:t>LEARN MORE | SAY HELLO </a:t>
            </a:r>
          </a:p>
          <a:p>
            <a:pPr algn="ctr" eaLnBrk="1">
              <a:defRPr/>
            </a:pPr>
            <a:r>
              <a:rPr lang="en-US" sz="3300" b="1" dirty="0" smtClean="0">
                <a:solidFill>
                  <a:schemeClr val="bg1"/>
                </a:solidFill>
              </a:rPr>
              <a:t>http://mongodb.my | @m_smalley</a:t>
            </a:r>
            <a:endParaRPr lang="en-US" sz="33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3300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33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6964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RESENTATION_MATERIAL\JSON\large_jason_argonauts_blu-ray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127" y="904918"/>
            <a:ext cx="12410621" cy="698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600" b="1" dirty="0" smtClean="0">
                <a:solidFill>
                  <a:schemeClr val="bg1"/>
                </a:solidFill>
              </a:rPr>
              <a:t>NOR THESE ARGONAUTS</a:t>
            </a: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2" name="Cloud Callout 1"/>
          <p:cNvSpPr/>
          <p:nvPr/>
        </p:nvSpPr>
        <p:spPr bwMode="auto">
          <a:xfrm rot="398706">
            <a:off x="406547" y="4070259"/>
            <a:ext cx="2611457" cy="1855509"/>
          </a:xfrm>
          <a:prstGeom prst="cloudCallout">
            <a:avLst>
              <a:gd name="adj1" fmla="val 82866"/>
              <a:gd name="adj2" fmla="val 7433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2200" b="0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Arial Unicode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33842" y="4656705"/>
            <a:ext cx="2074222" cy="7793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IS THAT SQL</a:t>
            </a:r>
            <a:br>
              <a:rPr lang="en-US" sz="2400" b="1" dirty="0" smtClean="0"/>
            </a:br>
            <a:r>
              <a:rPr lang="en-US" sz="2400" b="1" dirty="0" smtClean="0"/>
              <a:t>I </a:t>
            </a:r>
            <a:r>
              <a:rPr lang="en-US" sz="2400" b="1" dirty="0" smtClean="0"/>
              <a:t>SMELL?</a:t>
            </a:r>
            <a:endParaRPr lang="en-MY" sz="2400" b="1" dirty="0"/>
          </a:p>
        </p:txBody>
      </p:sp>
    </p:spTree>
    <p:extLst>
      <p:ext uri="{BB962C8B-B14F-4D97-AF65-F5344CB8AC3E}">
        <p14:creationId xmlns:p14="http://schemas.microsoft.com/office/powerpoint/2010/main" val="26458715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ext Box 1"/>
          <p:cNvSpPr txBox="1">
            <a:spLocks noChangeArrowheads="1"/>
          </p:cNvSpPr>
          <p:nvPr/>
        </p:nvSpPr>
        <p:spPr bwMode="auto">
          <a:xfrm>
            <a:off x="503238" y="0"/>
            <a:ext cx="9070975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200" dirty="0" smtClean="0">
                <a:solidFill>
                  <a:srgbClr val="808080"/>
                </a:solidFill>
              </a:rPr>
              <a:t>RATHER THESE</a:t>
            </a: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32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  <p:pic>
        <p:nvPicPr>
          <p:cNvPr id="2050" name="Picture 2" descr="D:\PRESENTATION_MATERIAL\LOGOS\handlebars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136" y="4130699"/>
            <a:ext cx="325755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PRESENTATION_MATERIAL\LOGOS\banner_mongo-db-huge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979637"/>
            <a:ext cx="4824536" cy="15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PRESENTATION_MATERIAL\JSON\2jzf0gJ2gbTajseqRAnOBKzD0HKFWpufeSTYLYMbdgv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2411685"/>
            <a:ext cx="34925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450" y="899398"/>
            <a:ext cx="13222433" cy="705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000" b="1" dirty="0" smtClean="0">
                <a:solidFill>
                  <a:schemeClr val="bg1"/>
                </a:solidFill>
              </a:rPr>
              <a:t>A LONG TIME AGO, IN A GALAXY FAR, FAR AWAY</a:t>
            </a:r>
            <a:endParaRPr lang="en-US" sz="3000" b="1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  <p:sp>
        <p:nvSpPr>
          <p:cNvPr id="8" name="Cloud Callout 7"/>
          <p:cNvSpPr/>
          <p:nvPr/>
        </p:nvSpPr>
        <p:spPr bwMode="auto">
          <a:xfrm rot="398706">
            <a:off x="6125525" y="1168260"/>
            <a:ext cx="3561831" cy="2783852"/>
          </a:xfrm>
          <a:prstGeom prst="cloudCallout">
            <a:avLst>
              <a:gd name="adj1" fmla="val -59964"/>
              <a:gd name="adj2" fmla="val 66603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MY" sz="2200" b="0" i="0" u="none" strike="noStrike" cap="none" normalizeH="0" baseline="0" dirty="0">
              <a:ln>
                <a:noFill/>
              </a:ln>
              <a:effectLst/>
              <a:ea typeface="ＭＳ Ｐゴシック" charset="0"/>
              <a:cs typeface="Arial Unicode MS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696496" y="1691605"/>
            <a:ext cx="2377574" cy="163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1992 = Windows 3</a:t>
            </a:r>
          </a:p>
          <a:p>
            <a:pPr algn="ctr"/>
            <a:r>
              <a:rPr lang="en-US" b="1" dirty="0" smtClean="0"/>
              <a:t>and Microsoft Basic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smtClean="0"/>
              <a:t>1994</a:t>
            </a:r>
          </a:p>
          <a:p>
            <a:pPr algn="ctr"/>
            <a:r>
              <a:rPr lang="en-US" b="1" dirty="0"/>
              <a:t>1</a:t>
            </a:r>
            <a:r>
              <a:rPr lang="en-US" b="1" dirty="0" smtClean="0"/>
              <a:t>6</a:t>
            </a:r>
            <a:r>
              <a:rPr lang="en-US" b="1" baseline="30000" dirty="0" smtClean="0"/>
              <a:t>th</a:t>
            </a:r>
            <a:r>
              <a:rPr lang="en-US" b="1" dirty="0" smtClean="0"/>
              <a:t> Birthday:</a:t>
            </a:r>
          </a:p>
          <a:p>
            <a:pPr algn="ctr"/>
            <a:r>
              <a:rPr lang="en-US" b="1" dirty="0" smtClean="0"/>
              <a:t>Leave </a:t>
            </a:r>
            <a:r>
              <a:rPr lang="en-MY" b="1" dirty="0" smtClean="0"/>
              <a:t>Tatooine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6116161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1998</a:t>
            </a:r>
            <a:endParaRPr lang="en-US" sz="8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Flash was The Dog’s Bollocks --</a:t>
            </a:r>
            <a:endParaRPr lang="en-US" sz="4500" b="1" dirty="0" smtClean="0">
              <a:solidFill>
                <a:srgbClr val="808080"/>
              </a:solidFill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AND I HAD FOUND MYSELF IN SARAWAK</a:t>
            </a: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6905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5991" y="899517"/>
            <a:ext cx="11082167" cy="791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000" b="1" dirty="0" smtClean="0">
                <a:solidFill>
                  <a:schemeClr val="bg1"/>
                </a:solidFill>
              </a:rPr>
              <a:t>2006 – STARTED A WEB DESIGN AGENCY IN KL</a:t>
            </a:r>
            <a:endParaRPr lang="en-US" sz="3000" b="1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1917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ChangeArrowheads="1"/>
          </p:cNvSpPr>
          <p:nvPr/>
        </p:nvSpPr>
        <p:spPr bwMode="auto">
          <a:xfrm>
            <a:off x="0" y="1976066"/>
            <a:ext cx="10080625" cy="1830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8800" b="1" dirty="0" smtClean="0">
                <a:solidFill>
                  <a:srgbClr val="808080"/>
                </a:solidFill>
              </a:rPr>
              <a:t>2010</a:t>
            </a:r>
            <a:endParaRPr lang="en-US" sz="8800" b="1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r>
              <a:rPr lang="en-US" sz="4500" b="1" dirty="0" smtClean="0">
                <a:solidFill>
                  <a:srgbClr val="808080"/>
                </a:solidFill>
              </a:rPr>
              <a:t>-- CASHED-OUT --</a:t>
            </a:r>
            <a:endParaRPr lang="en-US" sz="4500" b="1" dirty="0" smtClean="0">
              <a:solidFill>
                <a:srgbClr val="808080"/>
              </a:solidFill>
            </a:endParaRPr>
          </a:p>
        </p:txBody>
      </p:sp>
      <p:sp>
        <p:nvSpPr>
          <p:cNvPr id="5" name="Text Box 1"/>
          <p:cNvSpPr txBox="1">
            <a:spLocks noChangeArrowheads="1"/>
          </p:cNvSpPr>
          <p:nvPr/>
        </p:nvSpPr>
        <p:spPr bwMode="auto">
          <a:xfrm>
            <a:off x="246" y="4064298"/>
            <a:ext cx="10080626" cy="1011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1800" dirty="0" smtClean="0">
                <a:solidFill>
                  <a:srgbClr val="808080"/>
                </a:solidFill>
              </a:rPr>
              <a:t>WANTING TO DO MORE THAN JUST WORDPRESS THEMES</a:t>
            </a:r>
            <a:endParaRPr lang="en-US" sz="1800" dirty="0" smtClean="0">
              <a:solidFill>
                <a:srgbClr val="808080"/>
              </a:solidFill>
            </a:endParaRPr>
          </a:p>
          <a:p>
            <a:pPr algn="ctr" eaLnBrk="1">
              <a:defRPr/>
            </a:pPr>
            <a:endParaRPr lang="en-US" sz="1800" dirty="0" smtClean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70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9517"/>
            <a:ext cx="10080625" cy="7813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-2305050" y="-468909"/>
            <a:ext cx="15049500" cy="1368426"/>
          </a:xfrm>
          <a:prstGeom prst="rect">
            <a:avLst/>
          </a:prstGeom>
          <a:gradFill rotWithShape="1">
            <a:gsLst>
              <a:gs pos="0">
                <a:srgbClr val="00B8FF">
                  <a:alpha val="54999"/>
                </a:srgbClr>
              </a:gs>
              <a:gs pos="100000">
                <a:srgbClr val="005576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MY"/>
          </a:p>
        </p:txBody>
      </p:sp>
      <p:sp>
        <p:nvSpPr>
          <p:cNvPr id="7" name="Text Box 1"/>
          <p:cNvSpPr txBox="1">
            <a:spLocks noChangeArrowheads="1"/>
          </p:cNvSpPr>
          <p:nvPr/>
        </p:nvSpPr>
        <p:spPr bwMode="auto">
          <a:xfrm>
            <a:off x="0" y="142527"/>
            <a:ext cx="10080625" cy="118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15876" rIns="0" bIns="0" anchor="ctr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>
              <a:defRPr/>
            </a:pPr>
            <a:r>
              <a:rPr lang="en-US" sz="3000" b="1" dirty="0" smtClean="0">
                <a:solidFill>
                  <a:schemeClr val="bg1"/>
                </a:solidFill>
              </a:rPr>
              <a:t>GOT MARRIED, HAD A KID – GREW A FAMILY</a:t>
            </a:r>
            <a:endParaRPr lang="en-US" sz="3000" b="1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algn="ctr" eaLnBrk="1">
              <a:defRPr/>
            </a:pPr>
            <a:endParaRPr lang="en-US" sz="18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612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8">
      <a:dk1>
        <a:srgbClr val="5F5F5F"/>
      </a:dk1>
      <a:lt1>
        <a:srgbClr val="FFFFFF"/>
      </a:lt1>
      <a:dk2>
        <a:srgbClr val="5F5F5F"/>
      </a:dk2>
      <a:lt2>
        <a:srgbClr val="DDDDDD"/>
      </a:lt2>
      <a:accent1>
        <a:srgbClr val="FFFFCC"/>
      </a:accent1>
      <a:accent2>
        <a:srgbClr val="6699FF"/>
      </a:accent2>
      <a:accent3>
        <a:srgbClr val="FFFFFF"/>
      </a:accent3>
      <a:accent4>
        <a:srgbClr val="505050"/>
      </a:accent4>
      <a:accent5>
        <a:srgbClr val="FFFFE2"/>
      </a:accent5>
      <a:accent6>
        <a:srgbClr val="5C8AE7"/>
      </a:accent6>
      <a:hlink>
        <a:srgbClr val="6699FF"/>
      </a:hlink>
      <a:folHlink>
        <a:srgbClr val="6699FF"/>
      </a:folHlink>
    </a:clrScheme>
    <a:fontScheme name="Office Theme">
      <a:majorFont>
        <a:latin typeface="Arial"/>
        <a:ea typeface="ＭＳ Ｐゴシック"/>
        <a:cs typeface="Arial Unicode MS"/>
      </a:majorFont>
      <a:minorFont>
        <a:latin typeface="Arial"/>
        <a:ea typeface="ＭＳ Ｐゴシック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Arial Unicode MS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8">
        <a:dk1>
          <a:srgbClr val="5F5F5F"/>
        </a:dk1>
        <a:lt1>
          <a:srgbClr val="FFFFFF"/>
        </a:lt1>
        <a:dk2>
          <a:srgbClr val="5F5F5F"/>
        </a:dk2>
        <a:lt2>
          <a:srgbClr val="DDDDDD"/>
        </a:lt2>
        <a:accent1>
          <a:srgbClr val="FFFFCC"/>
        </a:accent1>
        <a:accent2>
          <a:srgbClr val="6699FF"/>
        </a:accent2>
        <a:accent3>
          <a:srgbClr val="FFFFFF"/>
        </a:accent3>
        <a:accent4>
          <a:srgbClr val="505050"/>
        </a:accent4>
        <a:accent5>
          <a:srgbClr val="FFFFE2"/>
        </a:accent5>
        <a:accent6>
          <a:srgbClr val="5C8AE7"/>
        </a:accent6>
        <a:hlink>
          <a:srgbClr val="6699FF"/>
        </a:hlink>
        <a:folHlink>
          <a:srgbClr val="6699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</TotalTime>
  <Words>517</Words>
  <Application>Microsoft Office PowerPoint</Application>
  <PresentationFormat>Custom</PresentationFormat>
  <Paragraphs>141</Paragraphs>
  <Slides>28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 7</dc:creator>
  <cp:lastModifiedBy>WIN 7</cp:lastModifiedBy>
  <cp:revision>225</cp:revision>
  <cp:lastPrinted>1601-01-01T00:00:00Z</cp:lastPrinted>
  <dcterms:created xsi:type="dcterms:W3CDTF">2009-04-16T03:32:33Z</dcterms:created>
  <dcterms:modified xsi:type="dcterms:W3CDTF">2012-11-21T13:50:04Z</dcterms:modified>
</cp:coreProperties>
</file>